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4"/>
  </p:sldMasterIdLst>
  <p:notesMasterIdLst>
    <p:notesMasterId r:id="rId13"/>
  </p:notesMasterIdLst>
  <p:handoutMasterIdLst>
    <p:handoutMasterId r:id="rId14"/>
  </p:handoutMasterIdLst>
  <p:sldIdLst>
    <p:sldId id="256" r:id="rId5"/>
    <p:sldId id="275" r:id="rId6"/>
    <p:sldId id="283" r:id="rId7"/>
    <p:sldId id="261" r:id="rId8"/>
    <p:sldId id="291" r:id="rId9"/>
    <p:sldId id="301" r:id="rId10"/>
    <p:sldId id="298" r:id="rId11"/>
    <p:sldId id="302" r:id="rId12"/>
  </p:sldIdLst>
  <p:sldSz cx="9144000" cy="5143500" type="screen16x9"/>
  <p:notesSz cx="9388475" cy="7102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 Coe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F99E07-E7F0-4F50-ADB8-56263F55B907}" v="1" dt="2024-02-04T00:23:00.857"/>
    <p1510:client id="{B9934317-0CF9-43F3-B557-0455AB454179}" v="7" dt="2024-02-03T23:52:49.620"/>
  </p1510:revLst>
</p1510:revInfo>
</file>

<file path=ppt/tableStyles.xml><?xml version="1.0" encoding="utf-8"?>
<a:tblStyleLst xmlns:a="http://schemas.openxmlformats.org/drawingml/2006/main" def="{1E0FB7C9-61BB-4AAE-A399-9A29731EE00F}">
  <a:tblStyle styleId="{1E0FB7C9-61BB-4AAE-A399-9A29731EE00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0" autoAdjust="0"/>
    <p:restoredTop sz="94635" autoAdjust="0"/>
  </p:normalViewPr>
  <p:slideViewPr>
    <p:cSldViewPr snapToGrid="0">
      <p:cViewPr varScale="1">
        <p:scale>
          <a:sx n="97" d="100"/>
          <a:sy n="97" d="100"/>
        </p:scale>
        <p:origin x="272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69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ndy Schwimmer" userId="61d27412-a9a1-4902-a3ca-3f3214f573b0" providerId="ADAL" clId="{8DF99E07-E7F0-4F50-ADB8-56263F55B907}"/>
    <pc:docChg chg="custSel modSld">
      <pc:chgData name="Randy Schwimmer" userId="61d27412-a9a1-4902-a3ca-3f3214f573b0" providerId="ADAL" clId="{8DF99E07-E7F0-4F50-ADB8-56263F55B907}" dt="2024-02-04T00:23:00.857" v="272" actId="20578"/>
      <pc:docMkLst>
        <pc:docMk/>
      </pc:docMkLst>
      <pc:sldChg chg="modSp mod">
        <pc:chgData name="Randy Schwimmer" userId="61d27412-a9a1-4902-a3ca-3f3214f573b0" providerId="ADAL" clId="{8DF99E07-E7F0-4F50-ADB8-56263F55B907}" dt="2024-02-04T00:20:03.934" v="144" actId="20577"/>
        <pc:sldMkLst>
          <pc:docMk/>
          <pc:sldMk cId="3047254899" sldId="275"/>
        </pc:sldMkLst>
        <pc:spChg chg="mod">
          <ac:chgData name="Randy Schwimmer" userId="61d27412-a9a1-4902-a3ca-3f3214f573b0" providerId="ADAL" clId="{8DF99E07-E7F0-4F50-ADB8-56263F55B907}" dt="2024-02-04T00:20:03.934" v="144" actId="20577"/>
          <ac:spMkLst>
            <pc:docMk/>
            <pc:sldMk cId="3047254899" sldId="275"/>
            <ac:spMk id="91" creationId="{00000000-0000-0000-0000-000000000000}"/>
          </ac:spMkLst>
        </pc:spChg>
      </pc:sldChg>
      <pc:sldChg chg="modSp mod">
        <pc:chgData name="Randy Schwimmer" userId="61d27412-a9a1-4902-a3ca-3f3214f573b0" providerId="ADAL" clId="{8DF99E07-E7F0-4F50-ADB8-56263F55B907}" dt="2024-02-04T00:23:00.857" v="272" actId="20578"/>
        <pc:sldMkLst>
          <pc:docMk/>
          <pc:sldMk cId="1074061733" sldId="302"/>
        </pc:sldMkLst>
        <pc:spChg chg="mod">
          <ac:chgData name="Randy Schwimmer" userId="61d27412-a9a1-4902-a3ca-3f3214f573b0" providerId="ADAL" clId="{8DF99E07-E7F0-4F50-ADB8-56263F55B907}" dt="2024-02-04T00:23:00.857" v="272" actId="20578"/>
          <ac:spMkLst>
            <pc:docMk/>
            <pc:sldMk cId="1074061733" sldId="302"/>
            <ac:spMk id="91" creationId="{1B085ADB-D77B-50DD-112E-7365742E46A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68658" cy="355284"/>
          </a:xfrm>
          <a:prstGeom prst="rect">
            <a:avLst/>
          </a:prstGeom>
        </p:spPr>
        <p:txBody>
          <a:bodyPr vert="horz" lIns="91714" tIns="45857" rIns="91714" bIns="4585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18226" y="0"/>
            <a:ext cx="4068658" cy="355284"/>
          </a:xfrm>
          <a:prstGeom prst="rect">
            <a:avLst/>
          </a:prstGeom>
        </p:spPr>
        <p:txBody>
          <a:bodyPr vert="horz" lIns="91714" tIns="45857" rIns="91714" bIns="45857" rtlCol="0"/>
          <a:lstStyle>
            <a:lvl1pPr algn="r">
              <a:defRPr sz="1200"/>
            </a:lvl1pPr>
          </a:lstStyle>
          <a:p>
            <a:fld id="{9254579F-5E52-4603-9CF1-450BB4A6831D}" type="datetimeFigureOut">
              <a:rPr lang="en-US" smtClean="0"/>
              <a:t>2/3/2024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47193"/>
            <a:ext cx="4068658" cy="355283"/>
          </a:xfrm>
          <a:prstGeom prst="rect">
            <a:avLst/>
          </a:prstGeom>
        </p:spPr>
        <p:txBody>
          <a:bodyPr vert="horz" lIns="91714" tIns="45857" rIns="91714" bIns="4585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18226" y="6747193"/>
            <a:ext cx="4068658" cy="355283"/>
          </a:xfrm>
          <a:prstGeom prst="rect">
            <a:avLst/>
          </a:prstGeom>
        </p:spPr>
        <p:txBody>
          <a:bodyPr vert="horz" lIns="91714" tIns="45857" rIns="91714" bIns="45857" rtlCol="0" anchor="b"/>
          <a:lstStyle>
            <a:lvl1pPr algn="r">
              <a:defRPr sz="1200"/>
            </a:lvl1pPr>
          </a:lstStyle>
          <a:p>
            <a:fld id="{07B94AA9-FF35-4339-BF8B-696C411471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2642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531813"/>
            <a:ext cx="4735513" cy="26638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938848" y="3373676"/>
            <a:ext cx="7510780" cy="3196114"/>
          </a:xfrm>
          <a:prstGeom prst="rect">
            <a:avLst/>
          </a:prstGeom>
          <a:noFill/>
          <a:ln>
            <a:noFill/>
          </a:ln>
        </p:spPr>
        <p:txBody>
          <a:bodyPr wrap="square" lIns="91699" tIns="91699" rIns="91699" bIns="91699" anchor="t" anchorCtr="0"/>
          <a:lstStyle>
            <a:lvl1pPr marL="0" marR="0" lvl="0" indent="0" algn="l" rtl="0">
              <a:spcBef>
                <a:spcPts val="0"/>
              </a:spcBef>
              <a:buSzPct val="127272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SzPct val="127272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SzPct val="127272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SzPct val="127272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SzPct val="127272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ct val="127272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ct val="127272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ct val="127272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ct val="127272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2639280"/>
      </p:ext>
    </p:extLst>
  </p:cSld>
  <p:clrMap bg1="lt1" tx1="dk1" bg2="dk2" tx2="lt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531813"/>
            <a:ext cx="4733925" cy="26638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938848" y="3373676"/>
            <a:ext cx="7510780" cy="3196114"/>
          </a:xfrm>
          <a:prstGeom prst="rect">
            <a:avLst/>
          </a:prstGeom>
          <a:noFill/>
          <a:ln>
            <a:noFill/>
          </a:ln>
        </p:spPr>
        <p:txBody>
          <a:bodyPr wrap="square" lIns="94182" tIns="94182" rIns="94182" bIns="94182" anchor="t" anchorCtr="0">
            <a:noAutofit/>
          </a:bodyPr>
          <a:lstStyle/>
          <a:p>
            <a:pPr>
              <a:buSzPct val="250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48959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531813"/>
            <a:ext cx="4733925" cy="26638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938848" y="3373676"/>
            <a:ext cx="7510780" cy="3196114"/>
          </a:xfrm>
          <a:prstGeom prst="rect">
            <a:avLst/>
          </a:prstGeom>
          <a:noFill/>
          <a:ln>
            <a:noFill/>
          </a:ln>
        </p:spPr>
        <p:txBody>
          <a:bodyPr wrap="square" lIns="94182" tIns="94182" rIns="94182" bIns="94182" anchor="t" anchorCtr="0">
            <a:noAutofit/>
          </a:bodyPr>
          <a:lstStyle/>
          <a:p>
            <a:pPr>
              <a:buSzPct val="250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2061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531813"/>
            <a:ext cx="4733925" cy="26638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938848" y="3373676"/>
            <a:ext cx="7510780" cy="3196114"/>
          </a:xfrm>
          <a:prstGeom prst="rect">
            <a:avLst/>
          </a:prstGeom>
          <a:noFill/>
          <a:ln>
            <a:noFill/>
          </a:ln>
        </p:spPr>
        <p:txBody>
          <a:bodyPr wrap="square" lIns="94182" tIns="94182" rIns="94182" bIns="94182" anchor="t" anchorCtr="0">
            <a:noAutofit/>
          </a:bodyPr>
          <a:lstStyle/>
          <a:p>
            <a:pPr>
              <a:buSzPct val="250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84315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531813"/>
            <a:ext cx="4733925" cy="26638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938848" y="3373676"/>
            <a:ext cx="7510780" cy="3196114"/>
          </a:xfrm>
          <a:prstGeom prst="rect">
            <a:avLst/>
          </a:prstGeom>
          <a:noFill/>
          <a:ln>
            <a:noFill/>
          </a:ln>
        </p:spPr>
        <p:txBody>
          <a:bodyPr wrap="square" lIns="94182" tIns="94182" rIns="94182" bIns="94182" anchor="t" anchorCtr="0">
            <a:noAutofit/>
          </a:bodyPr>
          <a:lstStyle/>
          <a:p>
            <a:pPr>
              <a:buSzPct val="250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11801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531813"/>
            <a:ext cx="4733925" cy="26638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938848" y="3373676"/>
            <a:ext cx="7510780" cy="3196114"/>
          </a:xfrm>
          <a:prstGeom prst="rect">
            <a:avLst/>
          </a:prstGeom>
          <a:noFill/>
          <a:ln>
            <a:noFill/>
          </a:ln>
        </p:spPr>
        <p:txBody>
          <a:bodyPr wrap="square" lIns="94182" tIns="94182" rIns="94182" bIns="94182" anchor="t" anchorCtr="0">
            <a:noAutofit/>
          </a:bodyPr>
          <a:lstStyle/>
          <a:p>
            <a:pPr>
              <a:buSzPct val="250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03068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531813"/>
            <a:ext cx="4733925" cy="26638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938848" y="3373676"/>
            <a:ext cx="7510780" cy="3196114"/>
          </a:xfrm>
          <a:prstGeom prst="rect">
            <a:avLst/>
          </a:prstGeom>
          <a:noFill/>
          <a:ln>
            <a:noFill/>
          </a:ln>
        </p:spPr>
        <p:txBody>
          <a:bodyPr wrap="square" lIns="94182" tIns="94182" rIns="94182" bIns="94182" anchor="t" anchorCtr="0">
            <a:noAutofit/>
          </a:bodyPr>
          <a:lstStyle/>
          <a:p>
            <a:pPr>
              <a:buSzPct val="250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68650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531813"/>
            <a:ext cx="4733925" cy="26638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938848" y="3373676"/>
            <a:ext cx="7510780" cy="3196114"/>
          </a:xfrm>
          <a:prstGeom prst="rect">
            <a:avLst/>
          </a:prstGeom>
          <a:noFill/>
          <a:ln>
            <a:noFill/>
          </a:ln>
        </p:spPr>
        <p:txBody>
          <a:bodyPr wrap="square" lIns="94182" tIns="94182" rIns="94182" bIns="94182" anchor="t" anchorCtr="0">
            <a:noAutofit/>
          </a:bodyPr>
          <a:lstStyle/>
          <a:p>
            <a:pPr>
              <a:buSzPct val="250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877683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>
          <a:extLst>
            <a:ext uri="{FF2B5EF4-FFF2-40B4-BE49-F238E27FC236}">
              <a16:creationId xmlns:a16="http://schemas.microsoft.com/office/drawing/2014/main" id="{92F76CCB-146A-5AFA-F211-45B7DF3618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>
            <a:extLst>
              <a:ext uri="{FF2B5EF4-FFF2-40B4-BE49-F238E27FC236}">
                <a16:creationId xmlns:a16="http://schemas.microsoft.com/office/drawing/2014/main" id="{CA52CC7C-95FE-A157-FE6B-36EB8D31343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531813"/>
            <a:ext cx="4733925" cy="26638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>
            <a:extLst>
              <a:ext uri="{FF2B5EF4-FFF2-40B4-BE49-F238E27FC236}">
                <a16:creationId xmlns:a16="http://schemas.microsoft.com/office/drawing/2014/main" id="{D1B2B195-E9D1-40CA-AD20-7DFF33AD17B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38848" y="3373676"/>
            <a:ext cx="7510780" cy="3196114"/>
          </a:xfrm>
          <a:prstGeom prst="rect">
            <a:avLst/>
          </a:prstGeom>
          <a:noFill/>
          <a:ln>
            <a:noFill/>
          </a:ln>
        </p:spPr>
        <p:txBody>
          <a:bodyPr wrap="square" lIns="94182" tIns="94182" rIns="94182" bIns="94182" anchor="t" anchorCtr="0">
            <a:noAutofit/>
          </a:bodyPr>
          <a:lstStyle/>
          <a:p>
            <a:pPr>
              <a:buSzPct val="250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30571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9" y="744575"/>
            <a:ext cx="8520601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1" y="2834126"/>
            <a:ext cx="8520601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1" y="1106126"/>
            <a:ext cx="8520601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1" y="3152225"/>
            <a:ext cx="8520601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1" y="2150851"/>
            <a:ext cx="8520601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1" y="445025"/>
            <a:ext cx="8520601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1" y="1152475"/>
            <a:ext cx="8520601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1" y="445025"/>
            <a:ext cx="8520601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1" y="445025"/>
            <a:ext cx="8520601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1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1"/>
            <a:ext cx="6367801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1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1" y="2803076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2" y="724076"/>
            <a:ext cx="3837001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1" y="445025"/>
            <a:ext cx="8520601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1" y="1152475"/>
            <a:ext cx="8520601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 dirty="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077D2"/>
            </a:gs>
            <a:gs pos="100000">
              <a:srgbClr val="09315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159835" y="296289"/>
            <a:ext cx="8222100" cy="596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60000"/>
              <a:buFont typeface="Roboto"/>
              <a:buNone/>
            </a:pPr>
            <a:r>
              <a:rPr lang="en" sz="2800" b="1" i="0" u="none" strike="noStrike" cap="none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CHRIST CHURCH GREENWICH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282458" y="4183694"/>
            <a:ext cx="8222100" cy="43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None/>
            </a:pPr>
            <a:r>
              <a:rPr lang="en" sz="1400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February 27</a:t>
            </a:r>
            <a:r>
              <a:rPr lang="en" sz="1400" i="0" u="none" strike="noStrike" cap="none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, 20</a:t>
            </a:r>
            <a:r>
              <a:rPr lang="en-US" sz="1400" i="0" u="none" strike="noStrike" cap="none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24</a:t>
            </a:r>
            <a:endParaRPr lang="en" sz="1400" i="0" u="none" strike="noStrike" cap="none" dirty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6" name="Shape 56"/>
          <p:cNvSpPr txBox="1"/>
          <p:nvPr/>
        </p:nvSpPr>
        <p:spPr>
          <a:xfrm>
            <a:off x="95473" y="1772096"/>
            <a:ext cx="8286462" cy="10501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203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None/>
            </a:pPr>
            <a:endParaRPr lang="en" sz="3200" i="0" u="none" strike="noStrike" cap="none" dirty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-203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None/>
            </a:pPr>
            <a:endParaRPr lang="en" sz="3200" dirty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-203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None/>
            </a:pPr>
            <a:endParaRPr lang="en" sz="3200" i="0" u="none" strike="noStrike" cap="none" dirty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-203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None/>
            </a:pPr>
            <a:endParaRPr lang="en" sz="3200" dirty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-203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None/>
            </a:pPr>
            <a:r>
              <a:rPr lang="en" sz="3200" i="0" u="none" strike="noStrike" cap="none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20</a:t>
            </a:r>
            <a:r>
              <a:rPr lang="en-US" sz="3200" i="0" u="none" strike="noStrike" cap="none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2</a:t>
            </a:r>
            <a:r>
              <a:rPr lang="en-US" sz="3200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3</a:t>
            </a:r>
            <a:r>
              <a:rPr lang="en" sz="3200" i="0" u="none" strike="noStrike" cap="none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 Financials </a:t>
            </a:r>
          </a:p>
          <a:p>
            <a:pPr marL="0" marR="0" lvl="0" indent="-203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None/>
            </a:pPr>
            <a:r>
              <a:rPr lang="en" sz="3200" i="0" u="none" strike="noStrike" cap="none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2024 Budget</a:t>
            </a:r>
            <a:r>
              <a:rPr lang="en-US" sz="3200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endParaRPr lang="en" sz="2800" b="1" i="0" u="none" strike="noStrike" cap="none" dirty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2BB8A8A-1481-9C48-B39F-6C21411570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1476" y="3678408"/>
            <a:ext cx="1402195" cy="14021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077D2"/>
            </a:gs>
            <a:gs pos="100000">
              <a:srgbClr val="09315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37825" y="198853"/>
            <a:ext cx="8520601" cy="487481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152400" algn="l" rtl="0">
              <a:lnSpc>
                <a:spcPct val="115000"/>
              </a:lnSpc>
              <a:spcAft>
                <a:spcPts val="600"/>
              </a:spcAft>
              <a:buClr>
                <a:schemeClr val="dk2"/>
              </a:buClr>
              <a:buSzPct val="100000"/>
              <a:buFont typeface="Roboto"/>
              <a:buNone/>
            </a:pPr>
            <a:r>
              <a:rPr lang="en" sz="3200" b="1" dirty="0">
                <a:solidFill>
                  <a:schemeClr val="tx2"/>
                </a:solidFill>
                <a:latin typeface="Georgia"/>
                <a:ea typeface="Georgia"/>
                <a:cs typeface="Georgia"/>
                <a:sym typeface="Georgia"/>
              </a:rPr>
              <a:t>20</a:t>
            </a:r>
            <a:r>
              <a:rPr lang="en-US" sz="3200" b="1" dirty="0">
                <a:solidFill>
                  <a:schemeClr val="tx2"/>
                </a:solidFill>
                <a:latin typeface="Georgia"/>
                <a:ea typeface="Georgia"/>
                <a:cs typeface="Georgia"/>
                <a:sym typeface="Georgia"/>
              </a:rPr>
              <a:t>23 Financial Highlights</a:t>
            </a:r>
            <a:endParaRPr lang="en" sz="3200" b="1" dirty="0">
              <a:solidFill>
                <a:schemeClr val="tx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127000" indent="-254000">
              <a:lnSpc>
                <a:spcPct val="10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Georgia"/>
                <a:ea typeface="Georgia"/>
                <a:cs typeface="Georgia"/>
                <a:sym typeface="Georgia"/>
              </a:rPr>
              <a:t>Achieved budget surplus of $32k (unaudited)</a:t>
            </a:r>
          </a:p>
          <a:p>
            <a:pPr marL="127000" indent="-254000">
              <a:lnSpc>
                <a:spcPct val="100000"/>
              </a:lnSpc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i="0" u="none" strike="noStrike" cap="none" dirty="0">
                <a:solidFill>
                  <a:schemeClr val="tx2"/>
                </a:solidFill>
                <a:latin typeface="Georgia"/>
                <a:ea typeface="Georgia"/>
                <a:cs typeface="Georgia"/>
                <a:sym typeface="Georgia"/>
              </a:rPr>
              <a:t>Though short of Annual Appeal goal, other income and Vision 2025 gifts </a:t>
            </a:r>
            <a:r>
              <a:rPr lang="en-US" sz="2400" dirty="0">
                <a:solidFill>
                  <a:schemeClr val="tx2"/>
                </a:solidFill>
                <a:latin typeface="Georgia"/>
                <a:ea typeface="Georgia"/>
                <a:cs typeface="Georgia"/>
                <a:sym typeface="Georgia"/>
              </a:rPr>
              <a:t>funded </a:t>
            </a:r>
            <a:r>
              <a:rPr lang="en-US" sz="2400" i="0" u="none" strike="noStrike" cap="none" dirty="0">
                <a:solidFill>
                  <a:schemeClr val="tx2"/>
                </a:solidFill>
                <a:latin typeface="Georgia"/>
                <a:ea typeface="Georgia"/>
                <a:cs typeface="Georgia"/>
                <a:sym typeface="Georgia"/>
              </a:rPr>
              <a:t>staff additions and maintenance</a:t>
            </a:r>
            <a:endParaRPr lang="en-US" sz="2000" i="0" u="none" strike="noStrike" cap="none" dirty="0"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38138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1"/>
              </a:buClr>
              <a:buFont typeface="Wingdings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Georgia"/>
                <a:ea typeface="Georgia"/>
                <a:cs typeface="Georgia"/>
                <a:sym typeface="Georgia"/>
              </a:rPr>
              <a:t> Additional clergy, part-time director of annual giving </a:t>
            </a:r>
          </a:p>
          <a:p>
            <a:pPr marL="338138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1"/>
              </a:buClr>
              <a:buFont typeface="Wingdings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Georgia"/>
                <a:ea typeface="Georgia"/>
                <a:cs typeface="Georgia"/>
                <a:sym typeface="Georgia"/>
              </a:rPr>
              <a:t> PH kitchen, carriage house, rectory ($457k vs. $250k budget)</a:t>
            </a:r>
          </a:p>
          <a:p>
            <a:pPr marL="127000" indent="-2540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Georgia"/>
                <a:ea typeface="Georgia"/>
                <a:cs typeface="Georgia"/>
                <a:sym typeface="Georgia"/>
              </a:rPr>
              <a:t>Continued to reduce endowment draw </a:t>
            </a:r>
          </a:p>
          <a:p>
            <a:pPr marL="127000" indent="-2540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Georgia"/>
                <a:ea typeface="Georgia"/>
                <a:cs typeface="Georgia"/>
                <a:sym typeface="Georgia"/>
              </a:rPr>
              <a:t>Maintained expense discipline</a:t>
            </a:r>
          </a:p>
          <a:p>
            <a:pPr marL="127000" indent="-2540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Georgia"/>
                <a:ea typeface="Georgia"/>
                <a:cs typeface="Georgia"/>
                <a:sym typeface="Georgia"/>
              </a:rPr>
              <a:t>Transition to CFO outsource with departure of Craig Cecere</a:t>
            </a:r>
          </a:p>
          <a:p>
            <a:pPr marL="215900" indent="-3429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-177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Roboto"/>
              <a:buNone/>
            </a:pPr>
            <a:endParaRPr sz="2800" i="0" u="none" strike="noStrike" cap="none" dirty="0">
              <a:solidFill>
                <a:srgbClr val="4A86E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2</a:t>
            </a:fld>
            <a:endParaRPr lang="en" sz="1000" dirty="0">
              <a:solidFill>
                <a:schemeClr val="dk2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3EC3AD-2911-264A-9951-52B6D0EE0D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5465" y="4105604"/>
            <a:ext cx="794327" cy="794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254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077D2"/>
            </a:gs>
            <a:gs pos="100000">
              <a:srgbClr val="09315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37825" y="206211"/>
            <a:ext cx="8520601" cy="47741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152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Roboto"/>
              <a:buNone/>
            </a:pPr>
            <a:r>
              <a:rPr lang="en-US" sz="3200" b="1" i="0" u="none" strike="noStrike" cap="none" dirty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2023 Financials/2024 Budget</a:t>
            </a:r>
            <a:endParaRPr lang="en" sz="3200" b="1" i="0" u="none" strike="noStrike" cap="none" dirty="0">
              <a:solidFill>
                <a:schemeClr val="bg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3</a:t>
            </a:fld>
            <a:endParaRPr lang="en" sz="1000" dirty="0">
              <a:solidFill>
                <a:schemeClr val="dk2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0203C0-8790-5D4A-B497-0CCE921139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5465" y="4105604"/>
            <a:ext cx="794327" cy="7943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D8977A2-B510-D637-BE5C-2C535D2DE80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0823" t="23975" r="22981" b="27227"/>
          <a:stretch/>
        </p:blipFill>
        <p:spPr>
          <a:xfrm>
            <a:off x="886652" y="1021446"/>
            <a:ext cx="6709986" cy="3641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878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077D2"/>
            </a:gs>
            <a:gs pos="100000">
              <a:srgbClr val="09315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122844" y="154841"/>
            <a:ext cx="8735582" cy="474508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152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Roboto"/>
              <a:buNone/>
            </a:pPr>
            <a:r>
              <a:rPr lang="en" sz="3200" b="1" i="0" u="none" strike="noStrike" cap="none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20</a:t>
            </a:r>
            <a:r>
              <a:rPr lang="en-US" sz="3200" b="1" i="0" u="none" strike="noStrike" cap="none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22</a:t>
            </a:r>
            <a:r>
              <a:rPr lang="en-US" sz="3200" b="1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 – </a:t>
            </a:r>
            <a:r>
              <a:rPr lang="en-US" sz="3200" b="1" i="0" u="none" strike="noStrike" cap="none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2024:  Revenues</a:t>
            </a:r>
          </a:p>
          <a:p>
            <a:pPr marL="342900" indent="-342900">
              <a:lnSpc>
                <a:spcPct val="100000"/>
              </a:lnSpc>
              <a:spcAft>
                <a:spcPts val="0"/>
              </a:spcAft>
              <a:buClrTx/>
            </a:pPr>
            <a:endParaRPr lang="en-US" sz="2400" dirty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42900" indent="-342900">
              <a:lnSpc>
                <a:spcPct val="100000"/>
              </a:lnSpc>
              <a:spcAft>
                <a:spcPts val="0"/>
              </a:spcAft>
              <a:buClrTx/>
            </a:pPr>
            <a:endParaRPr lang="en-US" sz="2400" dirty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42900" indent="-342900">
              <a:lnSpc>
                <a:spcPct val="100000"/>
              </a:lnSpc>
              <a:spcAft>
                <a:spcPts val="0"/>
              </a:spcAft>
              <a:buClrTx/>
            </a:pPr>
            <a:endParaRPr lang="en-US" sz="2400" dirty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42900" indent="-342900">
              <a:lnSpc>
                <a:spcPct val="100000"/>
              </a:lnSpc>
              <a:spcAft>
                <a:spcPts val="0"/>
              </a:spcAft>
              <a:buClrTx/>
            </a:pPr>
            <a:endParaRPr lang="en-US" sz="2400" dirty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42900" indent="-342900">
              <a:lnSpc>
                <a:spcPct val="100000"/>
              </a:lnSpc>
              <a:spcAft>
                <a:spcPts val="0"/>
              </a:spcAft>
              <a:buClrTx/>
            </a:pPr>
            <a:endParaRPr lang="en-US" sz="2400" dirty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42900" indent="-342900">
              <a:lnSpc>
                <a:spcPct val="100000"/>
              </a:lnSpc>
              <a:spcAft>
                <a:spcPts val="0"/>
              </a:spcAft>
              <a:buClrTx/>
            </a:pPr>
            <a:endParaRPr lang="en-US" sz="2400" dirty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42900" indent="-342900">
              <a:lnSpc>
                <a:spcPct val="100000"/>
              </a:lnSpc>
              <a:spcAft>
                <a:spcPts val="0"/>
              </a:spcAft>
              <a:buClrTx/>
            </a:pPr>
            <a:endParaRPr lang="en-US" sz="2400" dirty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42900" indent="-342900">
              <a:lnSpc>
                <a:spcPct val="100000"/>
              </a:lnSpc>
              <a:spcAft>
                <a:spcPts val="0"/>
              </a:spcAft>
              <a:buClrTx/>
            </a:pPr>
            <a:endParaRPr lang="en-US" sz="2400" dirty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42900" indent="-342900">
              <a:lnSpc>
                <a:spcPct val="100000"/>
              </a:lnSpc>
              <a:spcAft>
                <a:spcPts val="0"/>
              </a:spcAft>
              <a:buClrTx/>
            </a:pPr>
            <a:r>
              <a:rPr lang="en-US" sz="2000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Fee Income – Outreach, Rent, Weddings/Funerals, CCNS</a:t>
            </a:r>
          </a:p>
          <a:p>
            <a:pPr marL="342900" indent="-342900">
              <a:lnSpc>
                <a:spcPct val="100000"/>
              </a:lnSpc>
              <a:spcAft>
                <a:spcPts val="0"/>
              </a:spcAft>
              <a:buClrTx/>
            </a:pPr>
            <a:r>
              <a:rPr lang="en-US" sz="2000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Other Income - Vision 2025  &amp; $48k for Outreach (2022), Vision 2025 (2023, 2024)</a:t>
            </a:r>
            <a:endParaRPr lang="en-US" sz="2000" i="0" u="none" strike="noStrike" cap="none" dirty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-152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Roboto"/>
              <a:buNone/>
            </a:pPr>
            <a:endParaRPr lang="en" sz="3200" b="1" i="0" u="none" strike="noStrike" cap="none" dirty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-1270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Roboto"/>
              <a:buNone/>
            </a:pPr>
            <a:endParaRPr sz="2800" i="0" u="none" strike="noStrike" cap="none" dirty="0">
              <a:solidFill>
                <a:srgbClr val="4A86E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4</a:t>
            </a:fld>
            <a:endParaRPr lang="en" sz="1000" dirty="0">
              <a:solidFill>
                <a:schemeClr val="dk2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777049"/>
              </p:ext>
            </p:extLst>
          </p:nvPr>
        </p:nvGraphicFramePr>
        <p:xfrm>
          <a:off x="664052" y="955823"/>
          <a:ext cx="7097079" cy="2607639"/>
        </p:xfrm>
        <a:graphic>
          <a:graphicData uri="http://schemas.openxmlformats.org/drawingml/2006/table">
            <a:tbl>
              <a:tblPr firstRow="1" bandRow="1">
                <a:tableStyleId>{1E0FB7C9-61BB-4AAE-A399-9A29731EE00F}</a:tableStyleId>
              </a:tblPr>
              <a:tblGrid>
                <a:gridCol w="2559716">
                  <a:extLst>
                    <a:ext uri="{9D8B030D-6E8A-4147-A177-3AD203B41FA5}">
                      <a16:colId xmlns:a16="http://schemas.microsoft.com/office/drawing/2014/main" val="4182237015"/>
                    </a:ext>
                  </a:extLst>
                </a:gridCol>
                <a:gridCol w="1466272">
                  <a:extLst>
                    <a:ext uri="{9D8B030D-6E8A-4147-A177-3AD203B41FA5}">
                      <a16:colId xmlns:a16="http://schemas.microsoft.com/office/drawing/2014/main" val="4043303553"/>
                    </a:ext>
                  </a:extLst>
                </a:gridCol>
                <a:gridCol w="1674091">
                  <a:extLst>
                    <a:ext uri="{9D8B030D-6E8A-4147-A177-3AD203B41FA5}">
                      <a16:colId xmlns:a16="http://schemas.microsoft.com/office/drawing/2014/main" val="2206544137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297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($ 000’s)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2022 (A)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2023 (E)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2024 (B)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473613"/>
                  </a:ext>
                </a:extLst>
              </a:tr>
              <a:tr h="401895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Parishioner Income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FFFF00"/>
                          </a:solidFill>
                          <a:latin typeface="Georgia" panose="02040502050405020303" pitchFamily="18" charset="0"/>
                        </a:rPr>
                        <a:t>2,084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FF00"/>
                          </a:solidFill>
                          <a:latin typeface="Georgia" panose="02040502050405020303" pitchFamily="18" charset="0"/>
                        </a:rPr>
                        <a:t>2,585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FF00"/>
                          </a:solidFill>
                          <a:latin typeface="Georgia" panose="02040502050405020303" pitchFamily="18" charset="0"/>
                        </a:rPr>
                        <a:t>2,548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2761237"/>
                  </a:ext>
                </a:extLst>
              </a:tr>
              <a:tr h="453419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Fee Income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FFFF00"/>
                          </a:solidFill>
                          <a:latin typeface="Georgia" panose="02040502050405020303" pitchFamily="18" charset="0"/>
                        </a:rPr>
                        <a:t>450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FF00"/>
                          </a:solidFill>
                          <a:latin typeface="Georgia" panose="02040502050405020303" pitchFamily="18" charset="0"/>
                        </a:rPr>
                        <a:t>332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FF00"/>
                          </a:solidFill>
                          <a:latin typeface="Georgia" panose="02040502050405020303" pitchFamily="18" charset="0"/>
                        </a:rPr>
                        <a:t>345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7337991"/>
                  </a:ext>
                </a:extLst>
              </a:tr>
              <a:tr h="45342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Other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FFFF00"/>
                          </a:solidFill>
                          <a:latin typeface="Georgia" panose="02040502050405020303" pitchFamily="18" charset="0"/>
                        </a:rPr>
                        <a:t>281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FFFF00"/>
                          </a:solidFill>
                          <a:latin typeface="Georgia" panose="02040502050405020303" pitchFamily="18" charset="0"/>
                        </a:rPr>
                        <a:t>545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FFFF00"/>
                          </a:solidFill>
                          <a:latin typeface="Georgia" panose="02040502050405020303" pitchFamily="18" charset="0"/>
                        </a:rPr>
                        <a:t>585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50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Endowment Draw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FFFF00"/>
                          </a:solidFill>
                          <a:latin typeface="Georgia" panose="02040502050405020303" pitchFamily="18" charset="0"/>
                        </a:rPr>
                        <a:t>459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FFFF00"/>
                          </a:solidFill>
                          <a:latin typeface="Georgia" panose="02040502050405020303" pitchFamily="18" charset="0"/>
                        </a:rPr>
                        <a:t>430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FFFF00"/>
                          </a:solidFill>
                          <a:latin typeface="Georgia" panose="02040502050405020303" pitchFamily="18" charset="0"/>
                        </a:rPr>
                        <a:t>463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267130"/>
                  </a:ext>
                </a:extLst>
              </a:tr>
              <a:tr h="453419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TOTAL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FF00"/>
                          </a:solidFill>
                          <a:latin typeface="Georgia" panose="02040502050405020303" pitchFamily="18" charset="0"/>
                        </a:rPr>
                        <a:t>3,274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FF00"/>
                          </a:solidFill>
                          <a:latin typeface="Georgia" panose="02040502050405020303" pitchFamily="18" charset="0"/>
                        </a:rPr>
                        <a:t>3,892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FF00"/>
                          </a:solidFill>
                          <a:latin typeface="Georgia" panose="02040502050405020303" pitchFamily="18" charset="0"/>
                        </a:rPr>
                        <a:t>3,941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6703301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9DF2BB21-CCCB-A044-BDF3-EE16791CF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5465" y="4105604"/>
            <a:ext cx="794327" cy="79432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077D2"/>
            </a:gs>
            <a:gs pos="100000">
              <a:srgbClr val="09315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122844" y="86683"/>
            <a:ext cx="8735582" cy="457653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152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Roboto"/>
              <a:buNone/>
            </a:pPr>
            <a:r>
              <a:rPr lang="en" sz="3200" b="1" i="0" u="none" strike="noStrike" cap="none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20</a:t>
            </a:r>
            <a:r>
              <a:rPr lang="en-US" sz="3200" b="1" i="0" u="none" strike="noStrike" cap="none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22</a:t>
            </a:r>
            <a:r>
              <a:rPr lang="en-US" sz="3200" b="1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– </a:t>
            </a:r>
            <a:r>
              <a:rPr lang="en-US" sz="3200" b="1" i="0" u="none" strike="noStrike" cap="none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2024: Parishioner Income</a:t>
            </a:r>
            <a:endParaRPr sz="2800" i="0" u="none" strike="noStrike" cap="none" dirty="0">
              <a:solidFill>
                <a:srgbClr val="4A86E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5</a:t>
            </a:fld>
            <a:endParaRPr lang="en" sz="1000" dirty="0">
              <a:solidFill>
                <a:schemeClr val="dk2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235105"/>
              </p:ext>
            </p:extLst>
          </p:nvPr>
        </p:nvGraphicFramePr>
        <p:xfrm>
          <a:off x="519545" y="994041"/>
          <a:ext cx="7710056" cy="3131886"/>
        </p:xfrm>
        <a:graphic>
          <a:graphicData uri="http://schemas.openxmlformats.org/drawingml/2006/table">
            <a:tbl>
              <a:tblPr firstRow="1" bandRow="1">
                <a:tableStyleId>{1E0FB7C9-61BB-4AAE-A399-9A29731EE00F}</a:tableStyleId>
              </a:tblPr>
              <a:tblGrid>
                <a:gridCol w="3526244">
                  <a:extLst>
                    <a:ext uri="{9D8B030D-6E8A-4147-A177-3AD203B41FA5}">
                      <a16:colId xmlns:a16="http://schemas.microsoft.com/office/drawing/2014/main" val="4182237015"/>
                    </a:ext>
                  </a:extLst>
                </a:gridCol>
                <a:gridCol w="1397479">
                  <a:extLst>
                    <a:ext uri="{9D8B030D-6E8A-4147-A177-3AD203B41FA5}">
                      <a16:colId xmlns:a16="http://schemas.microsoft.com/office/drawing/2014/main" val="4043303553"/>
                    </a:ext>
                  </a:extLst>
                </a:gridCol>
                <a:gridCol w="1362974">
                  <a:extLst>
                    <a:ext uri="{9D8B030D-6E8A-4147-A177-3AD203B41FA5}">
                      <a16:colId xmlns:a16="http://schemas.microsoft.com/office/drawing/2014/main" val="2206544137"/>
                    </a:ext>
                  </a:extLst>
                </a:gridCol>
                <a:gridCol w="14233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33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($ 000’s)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2022 (A)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2023 (E)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2024 (B)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473613"/>
                  </a:ext>
                </a:extLst>
              </a:tr>
              <a:tr h="450272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Annual Appeal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FF00"/>
                          </a:solidFill>
                          <a:latin typeface="Georgia" panose="02040502050405020303" pitchFamily="18" charset="0"/>
                        </a:rPr>
                        <a:t>1,897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FF00"/>
                          </a:solidFill>
                          <a:latin typeface="Georgia" panose="02040502050405020303" pitchFamily="18" charset="0"/>
                        </a:rPr>
                        <a:t>2,150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FF00"/>
                          </a:solidFill>
                          <a:latin typeface="Georgia" panose="02040502050405020303" pitchFamily="18" charset="0"/>
                        </a:rPr>
                        <a:t>2,340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2761237"/>
                  </a:ext>
                </a:extLst>
              </a:tr>
              <a:tr h="427182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Gifts &amp; Bequests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FF00"/>
                          </a:solidFill>
                          <a:latin typeface="Georgia" panose="02040502050405020303" pitchFamily="18" charset="0"/>
                        </a:rPr>
                        <a:t>35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FF00"/>
                          </a:solidFill>
                          <a:latin typeface="Georgia" panose="02040502050405020303" pitchFamily="18" charset="0"/>
                        </a:rPr>
                        <a:t>247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FF00"/>
                          </a:solidFill>
                          <a:latin typeface="Georgia" panose="02040502050405020303" pitchFamily="18" charset="0"/>
                        </a:rPr>
                        <a:t>35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64639"/>
                  </a:ext>
                </a:extLst>
              </a:tr>
              <a:tr h="43872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Plate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FF00"/>
                          </a:solidFill>
                          <a:latin typeface="Georgia" panose="02040502050405020303" pitchFamily="18" charset="0"/>
                        </a:rPr>
                        <a:t>142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FF00"/>
                          </a:solidFill>
                          <a:latin typeface="Georgia" panose="02040502050405020303" pitchFamily="18" charset="0"/>
                        </a:rPr>
                        <a:t>175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FF00"/>
                          </a:solidFill>
                          <a:latin typeface="Georgia" panose="02040502050405020303" pitchFamily="18" charset="0"/>
                        </a:rPr>
                        <a:t>163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5106779"/>
                  </a:ext>
                </a:extLst>
              </a:tr>
              <a:tr h="4733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Program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 Specific</a:t>
                      </a:r>
                      <a:endParaRPr lang="en" sz="2000" b="1" i="0" u="none" strike="noStrike" cap="none" baseline="30000" dirty="0">
                        <a:solidFill>
                          <a:srgbClr val="FFFFFF"/>
                        </a:solidFill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FF00"/>
                          </a:solidFill>
                          <a:latin typeface="Georgia" panose="02040502050405020303" pitchFamily="18" charset="0"/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FF00"/>
                          </a:solidFill>
                          <a:latin typeface="Georgia" panose="02040502050405020303" pitchFamily="18" charset="0"/>
                        </a:rPr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FF00"/>
                          </a:solidFill>
                          <a:latin typeface="Georgia" panose="02040502050405020303" pitchFamily="18" charset="0"/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81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Clergy Discretionary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FF00"/>
                          </a:solidFill>
                          <a:latin typeface="Georgia" panose="02040502050405020303" pitchFamily="18" charset="0"/>
                        </a:rPr>
                        <a:t>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FF00"/>
                          </a:solidFill>
                          <a:latin typeface="Georgia" panose="02040502050405020303" pitchFamily="18" charset="0"/>
                        </a:rPr>
                        <a:t>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FF00"/>
                          </a:solidFill>
                          <a:latin typeface="Georgia" panose="02040502050405020303" pitchFamily="18" charset="0"/>
                        </a:rPr>
                        <a:t>10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182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TOTAL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FF00"/>
                          </a:solidFill>
                          <a:latin typeface="Georgia" panose="02040502050405020303" pitchFamily="18" charset="0"/>
                        </a:rPr>
                        <a:t>2,083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FF00"/>
                          </a:solidFill>
                          <a:latin typeface="Georgia" panose="02040502050405020303" pitchFamily="18" charset="0"/>
                        </a:rPr>
                        <a:t>2,585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FF00"/>
                          </a:solidFill>
                          <a:latin typeface="Georgia" panose="02040502050405020303" pitchFamily="18" charset="0"/>
                        </a:rPr>
                        <a:t>2,548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67033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19566" y="4316031"/>
            <a:ext cx="74822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Georgia"/>
                <a:cs typeface="Georgia"/>
              </a:rPr>
              <a:t>Note: Excludes all self-funded programs such as Enduputo, Cuba Mission, etc.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4633B78-A0BE-ED40-BC3B-524B57FFC7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5465" y="4105604"/>
            <a:ext cx="794327" cy="794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504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077D2"/>
            </a:gs>
            <a:gs pos="100000">
              <a:srgbClr val="09315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37825" y="206211"/>
            <a:ext cx="8520601" cy="47741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152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Roboto"/>
              <a:buNone/>
            </a:pPr>
            <a:r>
              <a:rPr lang="en-US" sz="3200" b="1" i="0" u="none" strike="noStrike" cap="none" dirty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2024 Budget </a:t>
            </a:r>
            <a:r>
              <a:rPr lang="en-US" sz="3200" b="1" dirty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Assumptions</a:t>
            </a:r>
            <a:endParaRPr lang="en" sz="3200" b="1" i="0" u="none" strike="noStrike" cap="none" dirty="0">
              <a:solidFill>
                <a:schemeClr val="bg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15900" indent="-3429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Expenses include almost $300k reduction in staff hours, music and youth support, capital campaign pre-work </a:t>
            </a:r>
          </a:p>
          <a:p>
            <a:pPr marL="342900" lvl="3" indent="-3429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Annual appeal represents $200k increase from 2023, including significant reduction from key donors</a:t>
            </a:r>
          </a:p>
          <a:p>
            <a:pPr marL="342900" lvl="3" indent="-3429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Wages/benefits and property account for 75% of budget </a:t>
            </a:r>
          </a:p>
          <a:p>
            <a:pPr marL="342900" lvl="3" indent="-3429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Our legacy donor analytics have improved, but support is capped at about $2mm; new members ~ $200k</a:t>
            </a:r>
          </a:p>
          <a:p>
            <a:pPr marL="342900" lvl="3" indent="-3429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Vision 2025 support runs off in two years</a:t>
            </a:r>
          </a:p>
          <a:p>
            <a:pPr marL="342900" lvl="3" indent="-3429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42900" lvl="3" indent="-3429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42900" lvl="3" indent="-3429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1000" b="0" i="0" u="none" strike="noStrike" kern="0" cap="none" spc="0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" sz="1000" b="0" i="0" u="none" strike="noStrike" kern="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0203C0-8790-5D4A-B497-0CCE921139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5465" y="4105604"/>
            <a:ext cx="794327" cy="794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574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077D2"/>
            </a:gs>
            <a:gs pos="100000">
              <a:srgbClr val="09315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122841" y="134933"/>
            <a:ext cx="8735582" cy="481324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152400" algn="l" rtl="0">
              <a:lnSpc>
                <a:spcPts val="384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Roboto"/>
              <a:buNone/>
            </a:pPr>
            <a:r>
              <a:rPr lang="en-US" sz="3200" b="1" i="0" u="none" strike="noStrike" cap="none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2022 – 2024: Vision 2025</a:t>
            </a:r>
          </a:p>
          <a:p>
            <a:pPr marL="457200" marR="0" lvl="0" indent="-457200" algn="l" rtl="0">
              <a:lnSpc>
                <a:spcPct val="100000"/>
              </a:lnSpc>
              <a:spcAft>
                <a:spcPts val="0"/>
              </a:spcAft>
              <a:buClr>
                <a:schemeClr val="dk2"/>
              </a:buClr>
              <a:buSzPct val="100000"/>
              <a:buFont typeface="Arial" panose="020B0604020202020204" pitchFamily="34" charset="0"/>
              <a:buChar char="•"/>
            </a:pPr>
            <a:endParaRPr lang="en-US" sz="1000" b="1" baseline="30000" dirty="0">
              <a:solidFill>
                <a:srgbClr val="FFFFFF"/>
              </a:solidFill>
              <a:latin typeface="Georgia"/>
              <a:sym typeface="Georgia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endParaRPr lang="en-US" sz="3200" baseline="30000" dirty="0">
              <a:solidFill>
                <a:srgbClr val="FFFFFF"/>
              </a:solidFill>
              <a:latin typeface="Georgia"/>
              <a:sym typeface="Georgia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endParaRPr lang="en-US" sz="3200" baseline="30000" dirty="0">
              <a:solidFill>
                <a:srgbClr val="FFFFFF"/>
              </a:solidFill>
              <a:latin typeface="Georgia"/>
              <a:sym typeface="Georgia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endParaRPr lang="en-US" sz="3200" baseline="30000" dirty="0">
              <a:solidFill>
                <a:srgbClr val="FFFFFF"/>
              </a:solidFill>
              <a:latin typeface="Georgia"/>
              <a:sym typeface="Georgia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endParaRPr lang="en-US" sz="3200" baseline="30000" dirty="0">
              <a:solidFill>
                <a:srgbClr val="FFFFFF"/>
              </a:solidFill>
              <a:latin typeface="Georgia"/>
              <a:sym typeface="Georgia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endParaRPr lang="en-US" sz="2400" baseline="30000" dirty="0">
              <a:solidFill>
                <a:srgbClr val="FFFFFF"/>
              </a:solidFill>
              <a:latin typeface="Georgia"/>
              <a:sym typeface="Georgia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endParaRPr lang="en-US" sz="2400" baseline="30000" dirty="0">
              <a:solidFill>
                <a:srgbClr val="FFFFFF"/>
              </a:solidFill>
              <a:latin typeface="Georgia"/>
              <a:sym typeface="Georgia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000" baseline="30000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Aligned with our key missions: worship, welcoming, spiritual formation, outreach, and enhancing our campus</a:t>
            </a:r>
          </a:p>
          <a:p>
            <a:pPr marL="917575" lvl="2" indent="-455613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SzPct val="100000"/>
              <a:buFont typeface="Wingdings" pitchFamily="2" charset="2"/>
              <a:buChar char="Ø"/>
            </a:pPr>
            <a:r>
              <a:rPr lang="en-US" sz="3000" baseline="30000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Worship includes new spending for music, clergy, youth, curate, Messy Church, and contemporary service</a:t>
            </a:r>
          </a:p>
          <a:p>
            <a:pPr marL="917575" lvl="2" indent="-455613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SzPct val="100000"/>
              <a:buFont typeface="Wingdings" pitchFamily="2" charset="2"/>
              <a:buChar char="Ø"/>
            </a:pPr>
            <a:r>
              <a:rPr lang="en-US" sz="3000" baseline="30000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Other support includes adult formation, parish events, hospitality</a:t>
            </a:r>
          </a:p>
          <a:p>
            <a:pPr marL="461962" lvl="2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SzPct val="100000"/>
              <a:buNone/>
            </a:pPr>
            <a:endParaRPr lang="en-US" sz="2400" b="1" baseline="30000" dirty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7</a:t>
            </a:fld>
            <a:endParaRPr lang="en" sz="1000" dirty="0">
              <a:solidFill>
                <a:schemeClr val="dk2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88215"/>
              </p:ext>
            </p:extLst>
          </p:nvPr>
        </p:nvGraphicFramePr>
        <p:xfrm>
          <a:off x="285577" y="847336"/>
          <a:ext cx="7270467" cy="1798320"/>
        </p:xfrm>
        <a:graphic>
          <a:graphicData uri="http://schemas.openxmlformats.org/drawingml/2006/table">
            <a:tbl>
              <a:tblPr firstRow="1" bandRow="1">
                <a:tableStyleId>{1E0FB7C9-61BB-4AAE-A399-9A29731EE00F}</a:tableStyleId>
              </a:tblPr>
              <a:tblGrid>
                <a:gridCol w="3045125">
                  <a:extLst>
                    <a:ext uri="{9D8B030D-6E8A-4147-A177-3AD203B41FA5}">
                      <a16:colId xmlns:a16="http://schemas.microsoft.com/office/drawing/2014/main" val="4182237015"/>
                    </a:ext>
                  </a:extLst>
                </a:gridCol>
                <a:gridCol w="1406058">
                  <a:extLst>
                    <a:ext uri="{9D8B030D-6E8A-4147-A177-3AD203B41FA5}">
                      <a16:colId xmlns:a16="http://schemas.microsoft.com/office/drawing/2014/main" val="2182730966"/>
                    </a:ext>
                  </a:extLst>
                </a:gridCol>
                <a:gridCol w="1414415">
                  <a:extLst>
                    <a:ext uri="{9D8B030D-6E8A-4147-A177-3AD203B41FA5}">
                      <a16:colId xmlns:a16="http://schemas.microsoft.com/office/drawing/2014/main" val="2206544137"/>
                    </a:ext>
                  </a:extLst>
                </a:gridCol>
                <a:gridCol w="1404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032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($ 000’s)</a:t>
                      </a:r>
                    </a:p>
                  </a:txBody>
                  <a:tcPr marT="41564" marB="415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2022 (A)</a:t>
                      </a:r>
                    </a:p>
                  </a:txBody>
                  <a:tcPr marT="41564" marB="415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2023 (E)</a:t>
                      </a:r>
                    </a:p>
                  </a:txBody>
                  <a:tcPr marT="41564" marB="415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2024 (B)</a:t>
                      </a:r>
                    </a:p>
                  </a:txBody>
                  <a:tcPr marT="41564" marB="4156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473613"/>
                  </a:ext>
                </a:extLst>
              </a:tr>
              <a:tr h="360218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Compensation</a:t>
                      </a:r>
                    </a:p>
                  </a:txBody>
                  <a:tcPr marT="41564" marB="415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FF00"/>
                          </a:solidFill>
                          <a:latin typeface="Georgia" panose="02040502050405020303" pitchFamily="18" charset="0"/>
                        </a:rPr>
                        <a:t>276</a:t>
                      </a:r>
                    </a:p>
                  </a:txBody>
                  <a:tcPr marT="41564" marB="415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FF00"/>
                          </a:solidFill>
                          <a:latin typeface="Georgia" panose="02040502050405020303" pitchFamily="18" charset="0"/>
                        </a:rPr>
                        <a:t>511</a:t>
                      </a:r>
                    </a:p>
                  </a:txBody>
                  <a:tcPr marT="41564" marB="415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FF00"/>
                          </a:solidFill>
                          <a:latin typeface="Georgia" panose="02040502050405020303" pitchFamily="18" charset="0"/>
                        </a:rPr>
                        <a:t>525</a:t>
                      </a:r>
                    </a:p>
                  </a:txBody>
                  <a:tcPr marT="41564" marB="4156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2761237"/>
                  </a:ext>
                </a:extLst>
              </a:tr>
              <a:tr h="360218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Christian Formation</a:t>
                      </a:r>
                    </a:p>
                  </a:txBody>
                  <a:tcPr marT="41564" marB="415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FF00"/>
                          </a:solidFill>
                          <a:latin typeface="Georgia" panose="02040502050405020303" pitchFamily="18" charset="0"/>
                        </a:rPr>
                        <a:t>0</a:t>
                      </a:r>
                    </a:p>
                  </a:txBody>
                  <a:tcPr marT="41564" marB="415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FF00"/>
                          </a:solidFill>
                          <a:latin typeface="Georgia" panose="02040502050405020303" pitchFamily="18" charset="0"/>
                        </a:rPr>
                        <a:t>0</a:t>
                      </a:r>
                    </a:p>
                  </a:txBody>
                  <a:tcPr marT="41564" marB="415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FF00"/>
                          </a:solidFill>
                          <a:latin typeface="Georgia" panose="02040502050405020303" pitchFamily="18" charset="0"/>
                        </a:rPr>
                        <a:t>26</a:t>
                      </a:r>
                    </a:p>
                  </a:txBody>
                  <a:tcPr marT="41564" marB="4156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0903838"/>
                  </a:ext>
                </a:extLst>
              </a:tr>
              <a:tr h="360218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Parish Life/Hospitality</a:t>
                      </a:r>
                    </a:p>
                  </a:txBody>
                  <a:tcPr marT="41564" marB="415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FF00"/>
                          </a:solidFill>
                          <a:latin typeface="Georgia" panose="02040502050405020303" pitchFamily="18" charset="0"/>
                        </a:rPr>
                        <a:t>5</a:t>
                      </a:r>
                    </a:p>
                  </a:txBody>
                  <a:tcPr marT="41564" marB="415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FF00"/>
                          </a:solidFill>
                          <a:latin typeface="Georgia" panose="02040502050405020303" pitchFamily="18" charset="0"/>
                        </a:rPr>
                        <a:t>0</a:t>
                      </a:r>
                    </a:p>
                  </a:txBody>
                  <a:tcPr marT="41564" marB="415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FF00"/>
                          </a:solidFill>
                          <a:latin typeface="Georgia" panose="02040502050405020303" pitchFamily="18" charset="0"/>
                        </a:rPr>
                        <a:t>15</a:t>
                      </a:r>
                    </a:p>
                  </a:txBody>
                  <a:tcPr marT="41564" marB="4156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64639"/>
                  </a:ext>
                </a:extLst>
              </a:tr>
              <a:tr h="360218"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rgbClr val="FFFFFF"/>
                          </a:solidFill>
                          <a:latin typeface="Georgia" panose="02040502050405020303" pitchFamily="18" charset="0"/>
                          <a:cs typeface="Arial"/>
                          <a:sym typeface="Arial"/>
                        </a:rPr>
                        <a:t>Total</a:t>
                      </a:r>
                    </a:p>
                  </a:txBody>
                  <a:tcPr marT="41564" marB="41564"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FFFF00"/>
                          </a:solidFill>
                          <a:latin typeface="Georgia" panose="02040502050405020303" pitchFamily="18" charset="0"/>
                          <a:cs typeface="Arial"/>
                          <a:sym typeface="Arial"/>
                        </a:rPr>
                        <a:t>281</a:t>
                      </a:r>
                    </a:p>
                  </a:txBody>
                  <a:tcPr marT="41564" marB="41564"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FFFF00"/>
                          </a:solidFill>
                          <a:latin typeface="Georgia" panose="02040502050405020303" pitchFamily="18" charset="0"/>
                          <a:cs typeface="Arial"/>
                          <a:sym typeface="Arial"/>
                        </a:rPr>
                        <a:t>511</a:t>
                      </a:r>
                    </a:p>
                  </a:txBody>
                  <a:tcPr marT="41564" marB="41564"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rgbClr val="FFFF00"/>
                          </a:solidFill>
                          <a:latin typeface="Georgia" panose="02040502050405020303" pitchFamily="18" charset="0"/>
                          <a:cs typeface="Arial"/>
                          <a:sym typeface="Arial"/>
                        </a:rPr>
                        <a:t>566</a:t>
                      </a:r>
                    </a:p>
                  </a:txBody>
                  <a:tcPr marT="41564" marB="4156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5106779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C4633B78-A0BE-ED40-BC3B-524B57FFC7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5465" y="4105604"/>
            <a:ext cx="794327" cy="794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751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077D2"/>
            </a:gs>
            <a:gs pos="100000">
              <a:srgbClr val="09315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0">
          <a:extLst>
            <a:ext uri="{FF2B5EF4-FFF2-40B4-BE49-F238E27FC236}">
              <a16:creationId xmlns:a16="http://schemas.microsoft.com/office/drawing/2014/main" id="{A9367BC3-B2F8-FE9E-116B-A8A5B87572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>
            <a:extLst>
              <a:ext uri="{FF2B5EF4-FFF2-40B4-BE49-F238E27FC236}">
                <a16:creationId xmlns:a16="http://schemas.microsoft.com/office/drawing/2014/main" id="{1B085ADB-D77B-50DD-112E-7365742E46A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37825" y="206211"/>
            <a:ext cx="8520601" cy="47741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152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Roboto"/>
              <a:buNone/>
            </a:pPr>
            <a:r>
              <a:rPr lang="en-US" sz="3200" b="1" i="0" u="none" strike="noStrike" cap="none" dirty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Conclusions </a:t>
            </a:r>
            <a:endParaRPr lang="en" sz="3200" b="1" i="0" u="none" strike="noStrike" cap="none" dirty="0">
              <a:solidFill>
                <a:schemeClr val="bg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42900" lvl="3" indent="-3429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Our budget discipline remains strong</a:t>
            </a:r>
          </a:p>
          <a:p>
            <a:pPr marL="342900" lvl="3" indent="-3429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Support for current and future spending levels depends on finding additional income sources</a:t>
            </a:r>
          </a:p>
          <a:p>
            <a:pPr marL="342900" lvl="3" indent="-3429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Number of new members on the rise; engagement in our missions will drive increased giving over time</a:t>
            </a:r>
          </a:p>
          <a:p>
            <a:pPr marL="342900" lvl="3" indent="-3429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Oursource</a:t>
            </a:r>
            <a:r>
              <a:rPr lang="en-US" sz="2400" dirty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 of our CFO function will deliver cost improvement and operating efficiencies</a:t>
            </a:r>
          </a:p>
          <a:p>
            <a:pPr marL="342900" lvl="3" indent="-3429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Leadership will adjust spending levels during the year to match expected income</a:t>
            </a:r>
          </a:p>
          <a:p>
            <a:pPr marL="342900" lvl="3" indent="-3429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42900" lvl="3" indent="-3429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42900" lvl="3" indent="-3429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2" name="Shape 92">
            <a:extLst>
              <a:ext uri="{FF2B5EF4-FFF2-40B4-BE49-F238E27FC236}">
                <a16:creationId xmlns:a16="http://schemas.microsoft.com/office/drawing/2014/main" id="{4F91F672-06EB-FD79-2CCD-CEC91C06954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1000" b="0" i="0" u="none" strike="noStrike" kern="0" cap="none" spc="0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" sz="1000" b="0" i="0" u="none" strike="noStrike" kern="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1EC5F6-6685-EB8B-CB68-44E80DB07F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5465" y="4105604"/>
            <a:ext cx="794327" cy="794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061733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1084AAA354844AA6DEDFF0667D6D64" ma:contentTypeVersion="9" ma:contentTypeDescription="Create a new document." ma:contentTypeScope="" ma:versionID="6cdf04bd7c8ded451d046aa2772708f5">
  <xsd:schema xmlns:xsd="http://www.w3.org/2001/XMLSchema" xmlns:xs="http://www.w3.org/2001/XMLSchema" xmlns:p="http://schemas.microsoft.com/office/2006/metadata/properties" xmlns:ns3="10a9f45f-c084-4d3f-985c-8f6031e324ea" xmlns:ns4="d927ec4a-7c10-4611-8a46-2437b249665c" targetNamespace="http://schemas.microsoft.com/office/2006/metadata/properties" ma:root="true" ma:fieldsID="8e867c753d9699be81bd8c26fef79661" ns3:_="" ns4:_="">
    <xsd:import namespace="10a9f45f-c084-4d3f-985c-8f6031e324ea"/>
    <xsd:import namespace="d927ec4a-7c10-4611-8a46-2437b249665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a9f45f-c084-4d3f-985c-8f6031e324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27ec4a-7c10-4611-8a46-2437b249665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125A05-8B78-47D4-947B-C731A4D572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A88CED-C940-4A4B-9606-7907788831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a9f45f-c084-4d3f-985c-8f6031e324ea"/>
    <ds:schemaRef ds:uri="d927ec4a-7c10-4611-8a46-2437b24966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B25569F-ABFB-423A-8887-E51AB50BAB16}">
  <ds:schemaRefs>
    <ds:schemaRef ds:uri="10a9f45f-c084-4d3f-985c-8f6031e324ea"/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d927ec4a-7c10-4611-8a46-2437b249665c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75162</TotalTime>
  <Words>466</Words>
  <Application>Microsoft Office PowerPoint</Application>
  <PresentationFormat>On-screen Show (16:9)</PresentationFormat>
  <Paragraphs>134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Georgia</vt:lpstr>
      <vt:lpstr>Roboto</vt:lpstr>
      <vt:lpstr>Wingdings</vt:lpstr>
      <vt:lpstr>Simple Light</vt:lpstr>
      <vt:lpstr>CHRIST CHURCH GREENWICH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 CHURCH GREENWICH</dc:title>
  <dc:creator>Randy Schwimmer</dc:creator>
  <cp:lastModifiedBy>Randy Schwimmer</cp:lastModifiedBy>
  <cp:revision>350</cp:revision>
  <cp:lastPrinted>2022-01-25T14:02:00Z</cp:lastPrinted>
  <dcterms:modified xsi:type="dcterms:W3CDTF">2024-02-04T00:23:11Z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0x0101008F1084AAA354844AA6DEDFF0667D6D64</vt:lpwstr>
  </property>
</Properties>
</file>